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97" r:id="rId4"/>
    <p:sldId id="259" r:id="rId5"/>
    <p:sldId id="299" r:id="rId6"/>
    <p:sldId id="288" r:id="rId7"/>
    <p:sldId id="300" r:id="rId8"/>
    <p:sldId id="287" r:id="rId9"/>
    <p:sldId id="289" r:id="rId10"/>
    <p:sldId id="291" r:id="rId11"/>
    <p:sldId id="295" r:id="rId12"/>
    <p:sldId id="273" r:id="rId13"/>
    <p:sldId id="274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33"/>
    <a:srgbClr val="FF0000"/>
    <a:srgbClr val="008080"/>
    <a:srgbClr val="FF9900"/>
    <a:srgbClr val="B9F7FF"/>
    <a:srgbClr val="9BFB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322" autoAdjust="0"/>
  </p:normalViewPr>
  <p:slideViewPr>
    <p:cSldViewPr>
      <p:cViewPr varScale="1">
        <p:scale>
          <a:sx n="73" d="100"/>
          <a:sy n="73" d="100"/>
        </p:scale>
        <p:origin x="-5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D25BE-3EC7-4E50-BB9F-0C07C9611CB7}" type="datetimeFigureOut">
              <a:rPr lang="ru-RU" smtClean="0"/>
              <a:t>11.10.2010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73097-C71F-4F0E-8AF0-4BA0424B17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73097-C71F-4F0E-8AF0-4BA0424B17A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73097-C71F-4F0E-8AF0-4BA0424B17AE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02966-DC74-4E9F-949B-52260E6676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6DB4-BF67-4C0F-A6AB-4E1487D4F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A4E29-FC4A-4184-893B-BCDF0A91DD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F4031-FEA3-409C-AA27-53CBE9067B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75880-823A-42A8-9DCF-F42E4A7826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F6581-52AF-4A9E-8FD0-D04D929634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4A49C-E583-4F87-9BE1-BD1DA6D214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7F795-6E5E-4212-9937-5642AE6A2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FA9DE-4999-4D6B-A4EE-F43B41CBCC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D49D6-851E-4230-9CD6-12304FF014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A622C-1D9E-47DE-8418-310A6B7AB0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9F7FF">
                <a:gamma/>
                <a:tint val="27451"/>
                <a:invGamma/>
              </a:srgbClr>
            </a:gs>
            <a:gs pos="100000">
              <a:srgbClr val="B9F7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BFDA28D3-83A8-42DE-BBA6-A04DE5A061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17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 descr="логотип_бсм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1026" name="Picture 2" descr="C:\Users\Хайруллин Ильдар\Desktop\ГАУЗ БСМП\2010 10 01 Коллегия МЗ РТ\Призентация\DSC_09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96752"/>
            <a:ext cx="8712968" cy="5400600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91680" y="1"/>
            <a:ext cx="5256584" cy="120032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пилотном проекте по организации ОЭМП на базе ГАУЗ РТ БСМП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63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7764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1872208" cy="22651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555776" y="188640"/>
            <a:ext cx="417646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Учетные формы проекта  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1728192" cy="23762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67544" y="486916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Новая форма первичного листа пострадавшего (ССМП/БСМП)</a:t>
            </a:r>
            <a:endParaRPr lang="ru-RU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24744"/>
            <a:ext cx="31683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4067944" y="566124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Лист УКЛ</a:t>
            </a:r>
            <a:endParaRPr lang="ru-RU" dirty="0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540289" y="740631"/>
            <a:ext cx="2016224" cy="27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3212976"/>
            <a:ext cx="27363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084168" y="55172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Карта вызова ССМП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5956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4644008" y="1052737"/>
            <a:ext cx="0" cy="5256584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251520" y="3645024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Догоспитальная</a:t>
            </a:r>
            <a:r>
              <a:rPr lang="ru-RU" dirty="0" smtClean="0"/>
              <a:t> интубация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1247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Догоспитальная</a:t>
            </a:r>
            <a:r>
              <a:rPr lang="ru-RU" dirty="0" smtClean="0"/>
              <a:t> катетеризация центральных вен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78904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УКЛ по ССМП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60032" y="37170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УКЛ по БСМП</a:t>
            </a:r>
            <a:endParaRPr lang="ru-RU" dirty="0"/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251520" y="6309320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99592" y="2564904"/>
            <a:ext cx="504056" cy="792088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059832" y="1772816"/>
            <a:ext cx="648072" cy="158417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63688" y="188640"/>
            <a:ext cx="5184576" cy="87716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Итоги проекта 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2009 (60 пациентов)  2010 (53 пациента)  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7956376" y="1772816"/>
            <a:ext cx="648072" cy="158417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292080" y="2492896"/>
            <a:ext cx="504056" cy="86409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592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2009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59832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956376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35699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2009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83568" y="22768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5 (8,3%)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148064" y="220486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8 (13,3%)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2" y="148478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16 (30%)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956376" y="148478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16 (30%)</a:t>
            </a:r>
            <a:endParaRPr lang="ru-RU" sz="1200" dirty="0"/>
          </a:p>
        </p:txBody>
      </p:sp>
      <p:cxnSp>
        <p:nvCxnSpPr>
          <p:cNvPr id="33" name="Прямая со стрелкой 32"/>
          <p:cNvCxnSpPr>
            <a:stCxn id="25" idx="2"/>
          </p:cNvCxnSpPr>
          <p:nvPr/>
        </p:nvCxnSpPr>
        <p:spPr bwMode="auto">
          <a:xfrm rot="5400000" flipH="1" flipV="1">
            <a:off x="1877217" y="1299247"/>
            <a:ext cx="781055" cy="17281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6" name="Прямая со стрелкой 35"/>
          <p:cNvCxnSpPr/>
          <p:nvPr/>
        </p:nvCxnSpPr>
        <p:spPr bwMode="auto">
          <a:xfrm flipV="1">
            <a:off x="5796138" y="1844824"/>
            <a:ext cx="2160238" cy="64807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3" name="Равнобедренный треугольник 42"/>
          <p:cNvSpPr/>
          <p:nvPr/>
        </p:nvSpPr>
        <p:spPr bwMode="auto">
          <a:xfrm>
            <a:off x="611560" y="4869160"/>
            <a:ext cx="792088" cy="1080120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Равнобедренный треугольник 43"/>
          <p:cNvSpPr/>
          <p:nvPr/>
        </p:nvSpPr>
        <p:spPr bwMode="auto">
          <a:xfrm>
            <a:off x="2987824" y="4293096"/>
            <a:ext cx="792088" cy="1656184"/>
          </a:xfrm>
          <a:prstGeom prst="triangle">
            <a:avLst>
              <a:gd name="adj" fmla="val 5164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60" y="602128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2009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3059832" y="602128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611560" y="458112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0,82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2987824" y="40770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0,91</a:t>
            </a:r>
            <a:endParaRPr lang="ru-RU" sz="1200" dirty="0"/>
          </a:p>
        </p:txBody>
      </p:sp>
      <p:cxnSp>
        <p:nvCxnSpPr>
          <p:cNvPr id="49" name="Прямая со стрелкой 48"/>
          <p:cNvCxnSpPr>
            <a:stCxn id="43" idx="0"/>
          </p:cNvCxnSpPr>
          <p:nvPr/>
        </p:nvCxnSpPr>
        <p:spPr bwMode="auto">
          <a:xfrm rot="5400000" flipH="1" flipV="1">
            <a:off x="1961710" y="3410998"/>
            <a:ext cx="504056" cy="241226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1" name="Равнобедренный треугольник 50"/>
          <p:cNvSpPr/>
          <p:nvPr/>
        </p:nvSpPr>
        <p:spPr bwMode="auto">
          <a:xfrm>
            <a:off x="5148064" y="4293096"/>
            <a:ext cx="792088" cy="1656184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 bwMode="auto">
          <a:xfrm>
            <a:off x="7452320" y="4149080"/>
            <a:ext cx="792088" cy="1800200"/>
          </a:xfrm>
          <a:prstGeom prst="triangle">
            <a:avLst>
              <a:gd name="adj" fmla="val 51649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20072" y="59492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2009</a:t>
            </a:r>
            <a:endParaRPr lang="ru-RU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452320" y="594928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2010</a:t>
            </a:r>
            <a:endParaRPr lang="ru-RU" sz="1200" dirty="0"/>
          </a:p>
        </p:txBody>
      </p:sp>
      <p:cxnSp>
        <p:nvCxnSpPr>
          <p:cNvPr id="55" name="Прямая со стрелкой 54"/>
          <p:cNvCxnSpPr>
            <a:stCxn id="51" idx="0"/>
            <a:endCxn id="52" idx="0"/>
          </p:cNvCxnSpPr>
          <p:nvPr/>
        </p:nvCxnSpPr>
        <p:spPr bwMode="auto">
          <a:xfrm rot="5400000" flipH="1" flipV="1">
            <a:off x="6630759" y="3062429"/>
            <a:ext cx="144016" cy="23173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5076056" y="400506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0,91</a:t>
            </a:r>
            <a:endParaRPr lang="ru-RU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7452320" y="386104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0,94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8003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8004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55776" y="188640"/>
            <a:ext cx="4176464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Первые выводы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9592" y="1199655"/>
            <a:ext cx="71997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Повысился уровень качества, за счет более жесткого мониторирования соблюдения стандартов оказания помощи на догоспитальном  этапе.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счет внедрения сотовой корпоративной связи и работы специалистов ВРБ с пациентом в течение 2 часов в отделении реанимации улучшилась координация действий и преемственность. Время пребывания больного в ПДО, доставленного ВРБ свелось к 0.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результате освоения госпитальных стандартов, более тесного знакомства специалистов ВРБ с аппаратно-диагностическими возможностями БСМП повысился их профессиональный уровень и мануальные навыки.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9028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8193" name="Picture 1" descr="C:\Users\Хайруллин Ильдар\Desktop\ГАУЗ БСМП\2010 10 01 Коллегия МЗ РТ\Призентация\DSC_0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856895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63" name="Picture 15" descr="логотип_бсм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788024" y="1126486"/>
            <a:ext cx="4212580" cy="2031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lvl="0" algn="just">
              <a:buFontTx/>
              <a:buChar char="•"/>
              <a:tabLst>
                <a:tab pos="457200" algn="l"/>
              </a:tabLst>
            </a:pPr>
            <a:r>
              <a:rPr lang="ru-RU" b="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За медицинской помощью по поводу неотложных состояний ежегодно обращается каждый третий житель страны;</a:t>
            </a:r>
            <a:endParaRPr lang="ru-RU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b="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Более 90% больничной летальности связано с экстренным характером госпитализации;</a:t>
            </a:r>
            <a:endParaRPr lang="ru-RU" sz="105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78" name="Picture 30" descr="doktor-1802_143930555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3312368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5536" y="3501008"/>
            <a:ext cx="37089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b="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Неотложные заболевания, травмы и отравления занимают первое место </a:t>
            </a:r>
            <a:r>
              <a:rPr lang="ru-RU" b="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среди причин смерти </a:t>
            </a:r>
            <a:r>
              <a:rPr lang="ru-RU" b="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лиц трудоспособного возраста;</a:t>
            </a:r>
            <a:endParaRPr lang="ru-RU" sz="1050" b="0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b="0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За последние годы 80% ресурсов здравоохранения расходуют службы, оказывающие экстренную медицинскую помощь.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features_icu_0406_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501008"/>
            <a:ext cx="3817045" cy="2735262"/>
          </a:xfrm>
          <a:prstGeom prst="rect">
            <a:avLst/>
          </a:prstGeom>
          <a:noFill/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483768" y="260648"/>
            <a:ext cx="367188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Актуальность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9027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9028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8" name="Picture 11" descr="F:\Картинки_БСМП\1_эта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1124744"/>
            <a:ext cx="7929563" cy="552211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763688" y="188640"/>
            <a:ext cx="5184576" cy="83099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Логистика потока пациентов на уровне приемного покоя</a:t>
            </a:r>
            <a:r>
              <a:rPr lang="ru-RU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 rot="13400468">
            <a:off x="5285912" y="3805373"/>
            <a:ext cx="510927" cy="222218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427984" y="1556792"/>
            <a:ext cx="1440160" cy="2520280"/>
          </a:xfrm>
          <a:prstGeom prst="round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 rot="5585667">
            <a:off x="5808122" y="2924726"/>
            <a:ext cx="2293121" cy="3638770"/>
          </a:xfrm>
          <a:prstGeom prst="roundRect">
            <a:avLst/>
          </a:prstGeom>
          <a:solidFill>
            <a:srgbClr val="FF0000">
              <a:alpha val="3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 rot="172730">
            <a:off x="795322" y="1231174"/>
            <a:ext cx="2201567" cy="4536504"/>
          </a:xfrm>
          <a:prstGeom prst="roundRect">
            <a:avLst/>
          </a:prstGeom>
          <a:solidFill>
            <a:srgbClr val="92D05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 rot="8015311">
            <a:off x="3269340" y="3788607"/>
            <a:ext cx="546261" cy="2204523"/>
          </a:xfrm>
          <a:prstGeom prst="downArrow">
            <a:avLst/>
          </a:prstGeom>
          <a:solidFill>
            <a:srgbClr val="00B050">
              <a:alpha val="5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9" descr="C:\Users\Хайруллин Ильдар\Desktop\ГАУЗ БСМП\2010 10 01 Коллегия МЗ РТ\Презентация\KT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97152"/>
            <a:ext cx="1400944" cy="1050708"/>
          </a:xfrm>
          <a:prstGeom prst="rect">
            <a:avLst/>
          </a:prstGeom>
          <a:noFill/>
        </p:spPr>
      </p:pic>
      <p:pic>
        <p:nvPicPr>
          <p:cNvPr id="19" name="Picture 10" descr="C:\Users\Хайруллин Ильдар\Desktop\ГАУЗ БСМП\2010 10 01 Коллегия МЗ РТ\Презентация\DSC_1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581128"/>
            <a:ext cx="1580258" cy="1286992"/>
          </a:xfrm>
          <a:prstGeom prst="rect">
            <a:avLst/>
          </a:prstGeom>
          <a:noFill/>
        </p:spPr>
      </p:pic>
      <p:pic>
        <p:nvPicPr>
          <p:cNvPr id="20" name="Picture 6" descr="C:\Users\Хайруллин Ильдар\Desktop\ГАУЗ БСМП\2010 10 01 Коллегия МЗ РТ\Презентация\DSC_10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1484784"/>
            <a:ext cx="1707230" cy="1142976"/>
          </a:xfrm>
          <a:prstGeom prst="rect">
            <a:avLst/>
          </a:prstGeom>
          <a:noFill/>
        </p:spPr>
      </p:pic>
      <p:pic>
        <p:nvPicPr>
          <p:cNvPr id="21" name="Picture 7" descr="C:\Users\Хайруллин Ильдар\Desktop\ГАУЗ БСМП\2010 10 01 Коллегия МЗ РТ\Презентация\DSC_11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924944"/>
            <a:ext cx="720080" cy="1075563"/>
          </a:xfrm>
          <a:prstGeom prst="rect">
            <a:avLst/>
          </a:prstGeom>
          <a:noFill/>
        </p:spPr>
      </p:pic>
      <p:pic>
        <p:nvPicPr>
          <p:cNvPr id="22" name="Picture 5" descr="C:\Users\Хайруллин Ильдар\Desktop\ГАУЗ БСМП\2010 10 01 Коллегия МЗ РТ\Презентация\DSC_02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4005064"/>
            <a:ext cx="1153637" cy="792088"/>
          </a:xfrm>
          <a:prstGeom prst="rect">
            <a:avLst/>
          </a:prstGeom>
          <a:noFill/>
        </p:spPr>
      </p:pic>
      <p:pic>
        <p:nvPicPr>
          <p:cNvPr id="23" name="Picture 12" descr="C:\Users\Хайруллин Ильдар\Desktop\ГАУЗ БСМП\2010 10 01 Коллегия МЗ РТ\Презентация\Фотки\Лаборатория\IMG_108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2924944"/>
            <a:ext cx="1224136" cy="1012969"/>
          </a:xfrm>
          <a:prstGeom prst="rect">
            <a:avLst/>
          </a:prstGeom>
          <a:noFill/>
        </p:spPr>
      </p:pic>
      <p:pic>
        <p:nvPicPr>
          <p:cNvPr id="24" name="Picture 4" descr="C:\Users\Хайруллин Ильдар\Desktop\ГАУЗ БСМП\2010 10 01 Коллегия МЗ РТ\Презентация\DSC_029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653136"/>
            <a:ext cx="1080120" cy="936104"/>
          </a:xfrm>
          <a:prstGeom prst="rect">
            <a:avLst/>
          </a:prstGeom>
          <a:noFill/>
        </p:spPr>
      </p:pic>
      <p:pic>
        <p:nvPicPr>
          <p:cNvPr id="25" name="Picture 3" descr="C:\Users\Хайруллин Ильдар\Desktop\ГАУЗ БСМП\2010 10 01 Коллегия МЗ РТ\Презентация\DSC_028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7704" y="4581128"/>
            <a:ext cx="1224136" cy="972567"/>
          </a:xfrm>
          <a:prstGeom prst="rect">
            <a:avLst/>
          </a:prstGeom>
          <a:noFill/>
        </p:spPr>
      </p:pic>
      <p:pic>
        <p:nvPicPr>
          <p:cNvPr id="26" name="Picture 11" descr="C:\Users\Хайруллин Ильдар\Desktop\ГАУЗ БСМП\2010 10 01 Коллегия МЗ РТ\Презентация\Фотки\УЗИ\DSC_088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576" y="4581128"/>
            <a:ext cx="1008112" cy="1008155"/>
          </a:xfrm>
          <a:prstGeom prst="rect">
            <a:avLst/>
          </a:prstGeom>
          <a:noFill/>
        </p:spPr>
      </p:pic>
      <p:pic>
        <p:nvPicPr>
          <p:cNvPr id="27" name="Picture 8" descr="C:\Users\Хайруллин Ильдар\Desktop\ГАУЗ БСМП\2010 10 01 Коллегия МЗ РТ\Презентация\Фотки\Видеоэндоскопия\IMG_0972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2588906"/>
            <a:ext cx="792088" cy="1056117"/>
          </a:xfrm>
          <a:prstGeom prst="rect">
            <a:avLst/>
          </a:prstGeom>
          <a:noFill/>
        </p:spPr>
      </p:pic>
      <p:pic>
        <p:nvPicPr>
          <p:cNvPr id="28" name="Picture 4" descr="C:\Users\Хайруллин Ильдар\Desktop\ГАУЗ БСМП\2010 10 01 Коллегия МЗ РТ\Призентация\Фотки\Компьютерная томография\DSC_091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99592" y="1556792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3667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3668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113671" name="Picture 16" descr="FINA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341438"/>
            <a:ext cx="8569325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2339752" y="1628800"/>
            <a:ext cx="5111750" cy="403187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 smtClean="0"/>
              <a:t>Решение Коллегии </a:t>
            </a:r>
            <a:r>
              <a:rPr lang="ru-RU" sz="1600" dirty="0" err="1" smtClean="0"/>
              <a:t>Минздравсоцразвития</a:t>
            </a:r>
            <a:r>
              <a:rPr lang="ru-RU" sz="1600" dirty="0" smtClean="0"/>
              <a:t> РФ от 05.03.2010 «О состоянии и перспективах совершенствования скорой медицинской помощи в Российской Федерации»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Приказ </a:t>
            </a:r>
            <a:r>
              <a:rPr lang="ru-RU" sz="1600" dirty="0" err="1" smtClean="0"/>
              <a:t>Минздравсоцразвития</a:t>
            </a:r>
            <a:r>
              <a:rPr lang="ru-RU" sz="1600" dirty="0" smtClean="0"/>
              <a:t> РФ №586н от 02.08.2010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Постановление Кабинета Министров Республики Татарстан от 21.12.2009 № 866 «О ходе реализации Указа Президента Республики Татарстан от 14.11.2007 № УП-610 «О дополнительных мерах по обеспечению безопасности дорожного движения в Республике Татарстан» </a:t>
            </a:r>
          </a:p>
          <a:p>
            <a:pPr>
              <a:lnSpc>
                <a:spcPct val="80000"/>
              </a:lnSpc>
            </a:pPr>
            <a:endParaRPr lang="ru-RU" sz="1600" dirty="0" smtClean="0"/>
          </a:p>
          <a:p>
            <a:pPr>
              <a:lnSpc>
                <a:spcPct val="80000"/>
              </a:lnSpc>
            </a:pPr>
            <a:r>
              <a:rPr lang="ru-RU" sz="1600" dirty="0" smtClean="0"/>
              <a:t>Республиканская целевая программа «О совершенствовании организации медицинской помощи пострадавшим при ДТП на 2010 год в Республике Татарстан» </a:t>
            </a:r>
            <a:endParaRPr lang="ru-RU" sz="1600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6" name="Picture 14" descr="DSC_0307_s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564904"/>
            <a:ext cx="2609850" cy="2341562"/>
          </a:xfrm>
          <a:prstGeom prst="rect">
            <a:avLst/>
          </a:prstGeom>
          <a:noFill/>
        </p:spPr>
      </p:pic>
      <p:sp>
        <p:nvSpPr>
          <p:cNvPr id="131074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1075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1076" name="Picture 4" descr="логотип_бсм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483768" y="260648"/>
            <a:ext cx="3671887" cy="46166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Цели и задачи</a:t>
            </a:r>
          </a:p>
        </p:txBody>
      </p:sp>
      <p:pic>
        <p:nvPicPr>
          <p:cNvPr id="131082" name="Picture 10" descr="onishenko"/>
          <p:cNvPicPr>
            <a:picLocks noChangeAspect="1" noChangeArrowheads="1"/>
          </p:cNvPicPr>
          <p:nvPr/>
        </p:nvPicPr>
        <p:blipFill>
          <a:blip r:embed="rId5" cstate="print">
            <a:lum bright="8000"/>
          </a:blip>
          <a:srcRect/>
          <a:stretch>
            <a:fillRect/>
          </a:stretch>
        </p:blipFill>
        <p:spPr bwMode="auto">
          <a:xfrm>
            <a:off x="468313" y="1341438"/>
            <a:ext cx="2952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3" name="Picture 11" descr="30_28_bi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717032"/>
            <a:ext cx="3095625" cy="22320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563888" y="1196753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Цель: Улучшение качества оказания помощи на догоспитальном и госпитальном этапах пациентам, поступающих в </a:t>
            </a:r>
            <a:r>
              <a:rPr lang="ru-RU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БСМП </a:t>
            </a:r>
            <a:r>
              <a:rPr lang="ru-RU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1520" y="5064278"/>
            <a:ext cx="4824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азработать временный регламент работы ВРБ  и врача скорой помощи на госпитальном этапе;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мониторирование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эффективности проекта;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3501008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lvl="0"/>
            <a:r>
              <a:rPr lang="ru-RU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разработать нормативно-правовую базу ;</a:t>
            </a:r>
            <a:endParaRPr lang="ru-RU" sz="1600" b="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 определить перечень нозологий и  диспетчеризацию ;</a:t>
            </a:r>
            <a:endParaRPr lang="ru-RU" sz="1600" b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1620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83768" y="188640"/>
            <a:ext cx="3671887" cy="83099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Нормативно-правовая база проекта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 flipH="1">
            <a:off x="611560" y="1412776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000" b="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риказ УЗ ИК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30.07.2010г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№ 393 «Об апробации пилотного проекта по созданию Центра скорой медицинской помощи на базе ГБУЗ «Закамская больница скорой медицинской помощи»г. Набережные Челны» в период с 1.08.10г. по 30.09.10г., утверждены положение об апробации пилотного проекта, утверждены временные административные регламенты, временные протоколы и алгоритмы оказания экстренной медицинской помощи на догоспитальном и раннем госпитальном этапе, акт об апробации пилотного проекта.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2000" b="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Приказы по ГБУЗ ЗБСМП (№274 от 30.07.10г.) и МУЗ ССМП (229к от 30.07.2010г., №248к от 20.08.2010г.)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1619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1620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2050" name="Picture 2" descr="F:\Надежда Григорьева\DSC_1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4302250" cy="2880320"/>
          </a:xfrm>
          <a:prstGeom prst="rect">
            <a:avLst/>
          </a:prstGeom>
          <a:noFill/>
        </p:spPr>
      </p:pic>
      <p:pic>
        <p:nvPicPr>
          <p:cNvPr id="2051" name="Picture 3" descr="F:\Надежда Григорьева\DSC_1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1" y="3781548"/>
            <a:ext cx="4932040" cy="30764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716016" y="119675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Старший врач </a:t>
            </a:r>
            <a:r>
              <a:rPr lang="ru-RU" dirty="0" smtClean="0"/>
              <a:t>ПДО </a:t>
            </a:r>
            <a:r>
              <a:rPr lang="ru-RU" dirty="0" smtClean="0"/>
              <a:t>работает в режиме врача скорой помощи в паре с фельдшером – секретарем.</a:t>
            </a:r>
          </a:p>
          <a:p>
            <a:endParaRPr lang="ru-R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79512" y="414908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течение рабочего дня принимает от 15 до 25 пациентов.</a:t>
            </a:r>
          </a:p>
          <a:p>
            <a:endParaRPr lang="ru-RU" dirty="0" smtClean="0"/>
          </a:p>
          <a:p>
            <a:r>
              <a:rPr lang="ru-RU" dirty="0" smtClean="0"/>
              <a:t>Время на одного пациента – от 30 до 90 мин.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35696" y="188640"/>
            <a:ext cx="5040560" cy="83099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в режиме врача скорой помощи ОЭМП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2884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14337" name="Picture 1" descr="C:\Users\Хайруллин Ильдар\Desktop\ГАУЗ БСМП\2010 10 01 Коллегия МЗ РТ\Призентация\Фотки\ДТП_Интернет\dtp-FOTO-SAMUR-0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333750" cy="2505075"/>
          </a:xfrm>
          <a:prstGeom prst="rect">
            <a:avLst/>
          </a:prstGeom>
          <a:noFill/>
        </p:spPr>
      </p:pic>
      <p:pic>
        <p:nvPicPr>
          <p:cNvPr id="14338" name="Picture 2" descr="C:\Users\Хайруллин Ильдар\Desktop\ГАУЗ БСМП\2010 10 01 Коллегия МЗ РТ\Призентация\Фотки\ДТП_Интернет\dtp-FOTO-SAMUR-1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3333750" cy="2219325"/>
          </a:xfrm>
          <a:prstGeom prst="rect">
            <a:avLst/>
          </a:prstGeom>
          <a:noFill/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555776" y="188640"/>
            <a:ext cx="3671887" cy="83099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Перечень нозологий для вызовов ВРБ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1268760"/>
            <a:ext cx="47525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сочетанные тяжелые травмы,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утопление, падение с этажей,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производственные травмы,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отравления,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комы.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Users\Хайруллин Ильдар\Desktop\ГАУЗ БСМП\2010 10 01 Коллегия МЗ РТ\Призентация\Фотки\ДТП_Интернет\images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564904"/>
            <a:ext cx="352839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2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250825" y="1052513"/>
            <a:ext cx="0" cy="5616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24932" name="Picture 4" descr="логотип_бсм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2016125" cy="792162"/>
          </a:xfrm>
          <a:prstGeom prst="rect">
            <a:avLst/>
          </a:prstGeom>
          <a:noFill/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5192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95288" y="6381750"/>
            <a:ext cx="8424862" cy="215900"/>
          </a:xfrm>
          <a:prstGeom prst="rect">
            <a:avLst/>
          </a:prstGeom>
          <a:solidFill>
            <a:srgbClr val="B9F7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200">
                <a:solidFill>
                  <a:schemeClr val="accent2"/>
                </a:solidFill>
                <a:latin typeface="Times New Roman" pitchFamily="18" charset="0"/>
              </a:rPr>
              <a:t>ГАУЗ РТ БСМП</a:t>
            </a:r>
          </a:p>
        </p:txBody>
      </p:sp>
      <p:pic>
        <p:nvPicPr>
          <p:cNvPr id="7" name="Picture 23" descr="ДТ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448272" cy="2137420"/>
          </a:xfrm>
          <a:prstGeom prst="rect">
            <a:avLst/>
          </a:prstGeom>
          <a:noFill/>
        </p:spPr>
      </p:pic>
      <p:pic>
        <p:nvPicPr>
          <p:cNvPr id="8" name="Picture 19" descr="старший вра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060848"/>
            <a:ext cx="2376264" cy="2016224"/>
          </a:xfrm>
          <a:prstGeom prst="rect">
            <a:avLst/>
          </a:prstGeom>
          <a:noFill/>
        </p:spPr>
      </p:pic>
      <p:pic>
        <p:nvPicPr>
          <p:cNvPr id="12289" name="Picture 1" descr="C:\Users\Хайруллин Ильдар\Desktop\ГАУЗ БСМП\2010 10 01 Коллегия МЗ РТ\Призентация\DSC_0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836712"/>
            <a:ext cx="2843808" cy="2160240"/>
          </a:xfrm>
          <a:prstGeom prst="rect">
            <a:avLst/>
          </a:prstGeom>
          <a:noFill/>
        </p:spPr>
      </p:pic>
      <p:pic>
        <p:nvPicPr>
          <p:cNvPr id="11" name="Picture 27" descr="БСМП_противошоко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5057800"/>
            <a:ext cx="2867744" cy="1800200"/>
          </a:xfrm>
          <a:prstGeom prst="rect">
            <a:avLst/>
          </a:prstGeom>
          <a:noFill/>
        </p:spPr>
      </p:pic>
      <p:pic>
        <p:nvPicPr>
          <p:cNvPr id="12" name="Picture 22" descr="реанимобиль сперед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4005064"/>
            <a:ext cx="1440160" cy="1142876"/>
          </a:xfrm>
          <a:prstGeom prst="rect">
            <a:avLst/>
          </a:prstGeom>
          <a:noFill/>
        </p:spPr>
      </p:pic>
      <p:pic>
        <p:nvPicPr>
          <p:cNvPr id="12290" name="Picture 2" descr="C:\Users\Хайруллин Ильдар\Desktop\ГАУЗ БСМП\2010 10 01 Коллегия МЗ РТ\Призентация\DSC_02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996952"/>
            <a:ext cx="1800200" cy="1440160"/>
          </a:xfrm>
          <a:prstGeom prst="rect">
            <a:avLst/>
          </a:prstGeom>
          <a:noFill/>
        </p:spPr>
      </p:pic>
      <p:pic>
        <p:nvPicPr>
          <p:cNvPr id="12292" name="Picture 4" descr="C:\Users\Хайруллин Ильдар\Desktop\ГАУЗ БСМП\2010 10 01 Коллегия МЗ РТ\Призентация\Фотки\Компьютерная томография\DSC_091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132856"/>
            <a:ext cx="2339752" cy="1872208"/>
          </a:xfrm>
          <a:prstGeom prst="rect">
            <a:avLst/>
          </a:prstGeom>
          <a:noFill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55776" y="188640"/>
            <a:ext cx="3671887" cy="83099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Диспетчеризация вызова</a:t>
            </a:r>
            <a:endParaRPr lang="ru-RU" sz="24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986" name="Picture 2" descr="C:\Users\Хайруллин Ильдар\Desktop\ГАУЗ БСМП\2010 10 01 Коллегия МЗ РТ\Призентация\DSC_021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2132856"/>
            <a:ext cx="1656184" cy="1332403"/>
          </a:xfrm>
          <a:prstGeom prst="rect">
            <a:avLst/>
          </a:prstGeom>
          <a:noFill/>
        </p:spPr>
      </p:pic>
      <p:sp>
        <p:nvSpPr>
          <p:cNvPr id="21" name="Выгнутая вверх стрелка 20"/>
          <p:cNvSpPr/>
          <p:nvPr/>
        </p:nvSpPr>
        <p:spPr bwMode="auto">
          <a:xfrm>
            <a:off x="2051720" y="2708920"/>
            <a:ext cx="4968552" cy="1872208"/>
          </a:xfrm>
          <a:prstGeom prst="curved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10" descr="C:\Users\Хайруллин Ильдар\Desktop\ГАУЗ БСМП\2010 10 01 Коллегия МЗ РТ\Презентация\DSC_109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4659238"/>
            <a:ext cx="2699792" cy="219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574</Words>
  <Application>Microsoft Office PowerPoint</Application>
  <PresentationFormat>Экран (4:3)</PresentationFormat>
  <Paragraphs>84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***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***</dc:creator>
  <cp:lastModifiedBy>Хайруллин Ильдар</cp:lastModifiedBy>
  <cp:revision>99</cp:revision>
  <dcterms:created xsi:type="dcterms:W3CDTF">2010-09-17T14:39:40Z</dcterms:created>
  <dcterms:modified xsi:type="dcterms:W3CDTF">2010-10-11T16:38:11Z</dcterms:modified>
</cp:coreProperties>
</file>